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7701C56-C0CE-42EB-98B5-6D058E40076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7701C56-C0CE-42EB-98B5-6D058E40076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7701C56-C0CE-42EB-98B5-6D058E40076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01C56-C0CE-42EB-98B5-6D058E40076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01C56-C0CE-42EB-98B5-6D058E40076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7701C56-C0CE-42EB-98B5-6D058E40076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01C56-C0CE-42EB-98B5-6D058E40076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7701C56-C0CE-42EB-98B5-6D058E40076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7701C56-C0CE-42EB-98B5-6D058E40076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01C56-C0CE-42EB-98B5-6D058E40076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01C56-C0CE-42EB-98B5-6D058E40076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7701C56-C0CE-42EB-98B5-6D058E40076F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534400" cy="2133600"/>
          </a:xfrm>
        </p:spPr>
        <p:txBody>
          <a:bodyPr>
            <a:normAutofit/>
          </a:bodyPr>
          <a:lstStyle/>
          <a:p>
            <a:pPr algn="ctr"/>
            <a:r>
              <a:rPr lang="ka-GE" sz="2700" dirty="0">
                <a:solidFill>
                  <a:srgbClr val="7598D9">
                    <a:lumMod val="50000"/>
                  </a:srgbClr>
                </a:solidFill>
              </a:rPr>
              <a:t>თემა</a:t>
            </a:r>
            <a:r>
              <a:rPr lang="ka-GE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1.3.</a:t>
            </a:r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ka-GE" sz="3600" dirty="0">
                <a:solidFill>
                  <a:schemeClr val="accent2">
                    <a:lumMod val="50000"/>
                  </a:schemeClr>
                </a:solidFill>
              </a:rPr>
              <a:t>ინფორმაციის წარმოდგენა კომპიუტერში. თვლის სისტემები </a:t>
            </a:r>
            <a:endParaRPr lang="ka-GE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058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09600"/>
            <a:ext cx="7467600" cy="1901952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ka-GE" b="1" dirty="0"/>
              <a:t>კომპიუტერებში გამოყენებული არითმეტიკა განსხვავდება იმ არითმეტიკისგან, რომელსაც ჩვენ ტრადიციულად ვიცნობთ. უპირველეს ყოვლისა, კომპიუტერები მუშაობენ რიცხვებთან, რომელთა სიზუსტე სასრული და ფიქსირებულია. ამას გარდა, კომპიუტერებში გამოიყენება თვლის არა ათობითი, არამედ ორობითი სისტემა.</a:t>
            </a:r>
            <a:endParaRPr lang="en-US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808175"/>
            <a:ext cx="5836718" cy="270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4202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14400"/>
            <a:ext cx="7848600" cy="55595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b="1" dirty="0"/>
              <a:t>რამდენადაც კომპიუტერში ნებისმიერი ინფორმაცია წარმოდგენილია ორობითი კოდების სახით, მოცულობა იზომება 2-ის ხარისხებში. მაგალითად, კილო აღნიშნავს არა 10</a:t>
            </a:r>
            <a:r>
              <a:rPr lang="ka-GE" b="1" baseline="30000" dirty="0"/>
              <a:t>3</a:t>
            </a:r>
            <a:r>
              <a:rPr lang="ka-GE" b="1" dirty="0"/>
              <a:t> (1000)-ს, არამედ 2</a:t>
            </a:r>
            <a:r>
              <a:rPr lang="ka-GE" b="1" baseline="30000" dirty="0"/>
              <a:t>10</a:t>
            </a:r>
            <a:r>
              <a:rPr lang="ka-GE" b="1" dirty="0"/>
              <a:t> (1024)-ს. ამრიგად, 1 მეგაბაიტი შეიცავს 2</a:t>
            </a:r>
            <a:r>
              <a:rPr lang="ka-GE" b="1" baseline="30000" dirty="0"/>
              <a:t>20</a:t>
            </a:r>
            <a:r>
              <a:rPr lang="ka-GE" b="1" dirty="0"/>
              <a:t> (1 048 576) ბაიტს, 1 გეგაბაიტი </a:t>
            </a:r>
            <a:r>
              <a:rPr lang="en-US" b="1" dirty="0"/>
              <a:t> </a:t>
            </a:r>
            <a:r>
              <a:rPr lang="ka-GE" b="1" dirty="0"/>
              <a:t> 2</a:t>
            </a:r>
            <a:r>
              <a:rPr lang="ka-GE" b="1" baseline="30000" dirty="0"/>
              <a:t>30</a:t>
            </a:r>
            <a:r>
              <a:rPr lang="ka-GE" b="1" dirty="0"/>
              <a:t> (1 073 741 824) ბაიტს და ა.შ.</a:t>
            </a:r>
          </a:p>
          <a:p>
            <a:pPr marL="0" indent="0" algn="just">
              <a:buNone/>
            </a:pPr>
            <a:r>
              <a:rPr lang="ka-GE" b="1" dirty="0"/>
              <a:t>ამრიგად:</a:t>
            </a:r>
          </a:p>
          <a:p>
            <a:pPr marL="0" indent="0" algn="just">
              <a:buNone/>
            </a:pPr>
            <a:r>
              <a:rPr lang="ka-GE" b="1" dirty="0"/>
              <a:t>1 ბაიტი = 2</a:t>
            </a:r>
            <a:r>
              <a:rPr lang="ka-GE" b="1" baseline="30000" dirty="0"/>
              <a:t>3</a:t>
            </a:r>
            <a:r>
              <a:rPr lang="ka-GE" b="1" dirty="0"/>
              <a:t> = 8 ბიტი.</a:t>
            </a:r>
          </a:p>
          <a:p>
            <a:pPr marL="0" indent="0" algn="just">
              <a:buNone/>
            </a:pPr>
            <a:r>
              <a:rPr lang="ka-GE" b="1" dirty="0"/>
              <a:t>1 კილობაიტი = 2</a:t>
            </a:r>
            <a:r>
              <a:rPr lang="ka-GE" b="1" baseline="30000" dirty="0"/>
              <a:t>10 </a:t>
            </a:r>
            <a:r>
              <a:rPr lang="ka-GE" b="1" dirty="0"/>
              <a:t>= 1024 ბაიტი;</a:t>
            </a:r>
          </a:p>
          <a:p>
            <a:pPr marL="0" indent="0" algn="just">
              <a:buNone/>
            </a:pPr>
            <a:r>
              <a:rPr lang="ka-GE" b="1" dirty="0"/>
              <a:t>1 მეგაბაიტი = 2</a:t>
            </a:r>
            <a:r>
              <a:rPr lang="en-US" b="1" baseline="30000" dirty="0"/>
              <a:t>2</a:t>
            </a:r>
            <a:r>
              <a:rPr lang="ka-GE" b="1" baseline="30000" dirty="0"/>
              <a:t>0</a:t>
            </a:r>
            <a:r>
              <a:rPr lang="ka-GE" b="1" dirty="0"/>
              <a:t> = 1024 კილობაიტი;</a:t>
            </a:r>
          </a:p>
          <a:p>
            <a:pPr marL="0" indent="0" algn="just">
              <a:buNone/>
            </a:pPr>
            <a:r>
              <a:rPr lang="ka-GE" b="1" dirty="0"/>
              <a:t>1 გეგაბაიტი = 2</a:t>
            </a:r>
            <a:r>
              <a:rPr lang="en-US" b="1" baseline="30000" dirty="0"/>
              <a:t>3</a:t>
            </a:r>
            <a:r>
              <a:rPr lang="ka-GE" b="1" baseline="30000" dirty="0"/>
              <a:t>0</a:t>
            </a:r>
            <a:r>
              <a:rPr lang="ka-GE" b="1" dirty="0"/>
              <a:t> = 1024 მეგაბაიტი;</a:t>
            </a:r>
          </a:p>
          <a:p>
            <a:pPr marL="0" indent="0" algn="just">
              <a:buNone/>
            </a:pPr>
            <a:r>
              <a:rPr lang="ka-GE" b="1" dirty="0"/>
              <a:t>1 ტერაბაიტი = 2</a:t>
            </a:r>
            <a:r>
              <a:rPr lang="en-US" b="1" baseline="30000" dirty="0"/>
              <a:t>4</a:t>
            </a:r>
            <a:r>
              <a:rPr lang="ka-GE" b="1" baseline="30000" dirty="0"/>
              <a:t>0</a:t>
            </a:r>
            <a:r>
              <a:rPr lang="ka-GE" b="1" dirty="0"/>
              <a:t> = 1024 გეგაბაიტი;</a:t>
            </a:r>
          </a:p>
          <a:p>
            <a:pPr marL="0" indent="0" algn="just">
              <a:buNone/>
            </a:pPr>
            <a:r>
              <a:rPr lang="ka-GE" b="1" dirty="0"/>
              <a:t>და ა.შ.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90763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066800"/>
            <a:ext cx="7848600" cy="41879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b="1" dirty="0"/>
              <a:t>თუმცა, როდესაც საუბარია, მაგალითად, არხის გამტარუნარიანობაზე, 1 კილობიტი/წმ აღნიშნავს წამში 1000 ბიტი ინფორმაციის გადაცემას, ლოკალური ქსელით გადაცემის სიჩქარე 10 მეგაბიტი/წმ </a:t>
            </a:r>
            <a:r>
              <a:rPr lang="en-US" b="1" dirty="0"/>
              <a:t>-</a:t>
            </a:r>
            <a:r>
              <a:rPr lang="ka-GE" b="1" dirty="0"/>
              <a:t> წამში 1 000 000 ბიტი ინფორმაციის გადაცემას. ამრიგად, ერთეულები </a:t>
            </a:r>
            <a:r>
              <a:rPr lang="en-US" b="1" dirty="0"/>
              <a:t>-</a:t>
            </a:r>
            <a:r>
              <a:rPr lang="ka-GE" b="1" dirty="0"/>
              <a:t> კილობაიტი, მეგაბაიტი, გეგაბაიტი, ტერაბაიტი აღნიშნავენ შესაბამისად 210, 220, 230, 240 ბაიტს, ხოლო კილობიტი/წმ, მეგაბიტი/წმ, გეგაბიტი/ წმ, ტერაბიტი/წმ </a:t>
            </a:r>
            <a:r>
              <a:rPr lang="en-US" b="1" dirty="0"/>
              <a:t>- </a:t>
            </a:r>
            <a:r>
              <a:rPr lang="ka-GE" b="1" dirty="0"/>
              <a:t>შესაბამისად 10</a:t>
            </a:r>
            <a:r>
              <a:rPr lang="ka-GE" b="1" baseline="30000" dirty="0"/>
              <a:t>3</a:t>
            </a:r>
            <a:r>
              <a:rPr lang="ka-GE" b="1" dirty="0"/>
              <a:t>, 10</a:t>
            </a:r>
            <a:r>
              <a:rPr lang="ka-GE" b="1" baseline="30000" dirty="0"/>
              <a:t>6</a:t>
            </a:r>
            <a:r>
              <a:rPr lang="ka-GE" b="1" dirty="0"/>
              <a:t>, 10</a:t>
            </a:r>
            <a:r>
              <a:rPr lang="ka-GE" b="1" baseline="30000" dirty="0"/>
              <a:t>9</a:t>
            </a:r>
            <a:r>
              <a:rPr lang="ka-GE" b="1" dirty="0"/>
              <a:t>, 10</a:t>
            </a:r>
            <a:r>
              <a:rPr lang="ka-GE" b="1" baseline="30000" dirty="0"/>
              <a:t>12</a:t>
            </a:r>
            <a:r>
              <a:rPr lang="ka-GE" b="1" dirty="0"/>
              <a:t> ბიტს/წამში.</a:t>
            </a:r>
          </a:p>
        </p:txBody>
      </p:sp>
    </p:spTree>
    <p:extLst>
      <p:ext uri="{BB962C8B-B14F-4D97-AF65-F5344CB8AC3E}">
        <p14:creationId xmlns:p14="http://schemas.microsoft.com/office/powerpoint/2010/main" val="2071782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609600"/>
            <a:ext cx="7924800" cy="555955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ka-GE" b="1" dirty="0">
                <a:solidFill>
                  <a:srgbClr val="FF0000"/>
                </a:solidFill>
              </a:rPr>
              <a:t>თვლის სისტემა </a:t>
            </a:r>
            <a:r>
              <a:rPr lang="ka-GE" b="1" dirty="0"/>
              <a:t>ეწოდება რიცხვების წარმოსადგენად საჭირო სიმბოლოებისა და მათი ჩაწერის წესის ერთობლიობას. თვლის ნებისმიერ სისტემაში რიცხვი ამ სისტემის სიმბოლოების თანმიმდევრობით გამოისახება. რიცხვის წარმოდგენის წესის მიხედვით თვლის სისტემები </a:t>
            </a:r>
            <a:r>
              <a:rPr lang="ka-GE" b="1" dirty="0">
                <a:solidFill>
                  <a:srgbClr val="FF0000"/>
                </a:solidFill>
              </a:rPr>
              <a:t>პოზიციურ</a:t>
            </a:r>
            <a:r>
              <a:rPr lang="ka-GE" b="1" dirty="0"/>
              <a:t> და </a:t>
            </a:r>
            <a:r>
              <a:rPr lang="ka-GE" b="1" dirty="0">
                <a:solidFill>
                  <a:srgbClr val="FF0000"/>
                </a:solidFill>
              </a:rPr>
              <a:t>არაპოზიციურ</a:t>
            </a:r>
            <a:r>
              <a:rPr lang="ka-GE" b="1" dirty="0"/>
              <a:t> სისტემებად იყოფა. თვლის პოზიციურ სისტემაში თითოეული სიმბოლოს მნიშვნელობა განისაზღვრება მისი ადგილით (პოზიციით) რიცხვში. მაგალითად, ათობით სისტემაში რიცხვში </a:t>
            </a:r>
            <a:r>
              <a:rPr lang="ka-GE" b="1" dirty="0">
                <a:solidFill>
                  <a:srgbClr val="FF0000"/>
                </a:solidFill>
              </a:rPr>
              <a:t>22</a:t>
            </a:r>
            <a:r>
              <a:rPr lang="ka-GE" b="1" dirty="0"/>
              <a:t> მარჯვენა პოზიციაში მყოფი სიმბოლო აღნიშნავს ორ ერთეულს, ხოლო მარცხენა პოზიციაში მყოფი იგივე</a:t>
            </a:r>
            <a:r>
              <a:rPr lang="en-US" b="1" dirty="0"/>
              <a:t> </a:t>
            </a:r>
            <a:r>
              <a:rPr lang="ka-GE" b="1" dirty="0"/>
              <a:t>სიმბოლო </a:t>
            </a:r>
            <a:r>
              <a:rPr lang="en-US" b="1" dirty="0"/>
              <a:t>-</a:t>
            </a:r>
            <a:r>
              <a:rPr lang="ka-GE" b="1" dirty="0"/>
              <a:t> ორ ათეულს. არაპოზიციურ სისტემაში სიმბოლო არ იცვლის მნიშვნელობას რიცხვში მისი ადგილის მიხედვით. მაგალითად, რომაულ თვლის სისტემაში რიცხვში </a:t>
            </a:r>
            <a:r>
              <a:rPr lang="en-US" b="1" dirty="0">
                <a:solidFill>
                  <a:srgbClr val="FF0000"/>
                </a:solidFill>
              </a:rPr>
              <a:t>II</a:t>
            </a:r>
            <a:r>
              <a:rPr lang="en-US" b="1" dirty="0"/>
              <a:t>.</a:t>
            </a:r>
            <a:endParaRPr lang="ka-GE" b="1" dirty="0"/>
          </a:p>
        </p:txBody>
      </p:sp>
    </p:spTree>
    <p:extLst>
      <p:ext uri="{BB962C8B-B14F-4D97-AF65-F5344CB8AC3E}">
        <p14:creationId xmlns:p14="http://schemas.microsoft.com/office/powerpoint/2010/main" val="2034809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2400"/>
            <a:ext cx="7772400" cy="632155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b="1" dirty="0"/>
              <a:t>k</a:t>
            </a:r>
            <a:r>
              <a:rPr lang="ka-GE" b="1" dirty="0"/>
              <a:t>-ფუძიანი თვლის სისტემა მოითხოვს კ განსხვავებული სიმბოლოს გამოყენებას რიცხვების ჩასაწერად.</a:t>
            </a:r>
          </a:p>
          <a:p>
            <a:pPr marL="0" indent="0" algn="just">
              <a:buNone/>
            </a:pPr>
            <a:r>
              <a:rPr lang="ka-GE" b="1" dirty="0"/>
              <a:t>ათობითი სისტემა 10 ციფრით წარმოდგდება:</a:t>
            </a:r>
          </a:p>
          <a:p>
            <a:pPr marL="0" indent="0" algn="just">
              <a:buNone/>
            </a:pPr>
            <a:r>
              <a:rPr lang="ka-GE" b="1" dirty="0">
                <a:solidFill>
                  <a:srgbClr val="C00000"/>
                </a:solidFill>
              </a:rPr>
              <a:t>0 1 2 3 4 5 6 7 8 9</a:t>
            </a:r>
          </a:p>
          <a:p>
            <a:pPr marL="0" indent="0" algn="just">
              <a:buNone/>
            </a:pPr>
            <a:endParaRPr lang="ka-GE" b="1" dirty="0"/>
          </a:p>
          <a:p>
            <a:pPr marL="0" indent="0" algn="just">
              <a:buNone/>
            </a:pPr>
            <a:r>
              <a:rPr lang="ka-GE" b="1" dirty="0"/>
              <a:t>ორობით სისტემაში რიცხვი იწერება ხდება ორი ორობითი ციფრის გამოყენებით:</a:t>
            </a:r>
          </a:p>
          <a:p>
            <a:pPr marL="0" indent="0" algn="just">
              <a:buNone/>
            </a:pPr>
            <a:r>
              <a:rPr lang="ka-GE" b="1" dirty="0">
                <a:solidFill>
                  <a:srgbClr val="C00000"/>
                </a:solidFill>
              </a:rPr>
              <a:t>0 1</a:t>
            </a:r>
          </a:p>
          <a:p>
            <a:pPr marL="0" indent="0" algn="just">
              <a:buNone/>
            </a:pPr>
            <a:r>
              <a:rPr lang="ka-GE" b="1" dirty="0"/>
              <a:t>რვაობით სისტემაში რვა ციფრი გამოიყენება:</a:t>
            </a:r>
          </a:p>
          <a:p>
            <a:pPr marL="0" indent="0" algn="just">
              <a:buNone/>
            </a:pPr>
            <a:r>
              <a:rPr lang="ka-GE" b="1" dirty="0">
                <a:solidFill>
                  <a:srgbClr val="C00000"/>
                </a:solidFill>
              </a:rPr>
              <a:t>0 1 2 3 4 5 6 7</a:t>
            </a:r>
          </a:p>
          <a:p>
            <a:pPr marL="0" indent="0" algn="just">
              <a:buNone/>
            </a:pPr>
            <a:r>
              <a:rPr lang="ka-GE" b="1" dirty="0"/>
              <a:t>თექვსმეტობით სისტემაში საჭიროა 16 ციფრის გამოყენება. ამიტომ, ათობითი სისტემისგან გასხვავებით, საჭიროა 6 სიმბოლოს დამატება. ცხრის შემდგომი ციფრების წარმოსადგენად გამოიყენება ლათინური ასოები </a:t>
            </a:r>
            <a:r>
              <a:rPr lang="en-US" b="1" dirty="0"/>
              <a:t>A </a:t>
            </a:r>
            <a:r>
              <a:rPr lang="ka-GE" b="1" dirty="0"/>
              <a:t>დან </a:t>
            </a:r>
            <a:r>
              <a:rPr lang="en-US" b="1" dirty="0"/>
              <a:t>F-</a:t>
            </a:r>
            <a:r>
              <a:rPr lang="ka-GE" b="1" dirty="0"/>
              <a:t>ის ჩათვლით:</a:t>
            </a:r>
          </a:p>
          <a:p>
            <a:pPr marL="0" indent="0" algn="just">
              <a:buNone/>
            </a:pPr>
            <a:r>
              <a:rPr lang="ka-GE" b="1" dirty="0">
                <a:solidFill>
                  <a:srgbClr val="C00000"/>
                </a:solidFill>
              </a:rPr>
              <a:t>0 1 2 3 4 5 6 7 8 9 </a:t>
            </a:r>
            <a:r>
              <a:rPr lang="en-US" b="1" dirty="0">
                <a:solidFill>
                  <a:srgbClr val="C00000"/>
                </a:solidFill>
              </a:rPr>
              <a:t>A B C</a:t>
            </a:r>
            <a:r>
              <a:rPr lang="ka-GE" b="1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D E F</a:t>
            </a:r>
          </a:p>
          <a:p>
            <a:pPr marL="0" indent="0" algn="just">
              <a:buNone/>
            </a:pPr>
            <a:r>
              <a:rPr lang="ka-GE" b="1" dirty="0"/>
              <a:t>ორობითი თანრიგს (0 ან 1) ბიტი ეწოდება. სურათზე ათობითი რიცხვი 2001 წარმოდგენილია ორობით, რვაობით და თექვსმეტობით თვლის სისტემებში.</a:t>
            </a: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36707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6477000" cy="579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3689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7620000" cy="5105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934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8600"/>
            <a:ext cx="7467600" cy="83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a-GE" b="1" dirty="0"/>
              <a:t>მაგალითი 1. გადავიყვანოთ რიცხვი 267 თვლის ათობითი სისტემიდან ორობითში: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6172200" cy="426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0283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52400"/>
            <a:ext cx="7696200" cy="91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b="1" dirty="0"/>
              <a:t>მაგალითი 2. გადავიყვანოთ რიცხვი 1492 თვლის ათობითი სისტემიდან ორობითში:</a:t>
            </a:r>
          </a:p>
          <a:p>
            <a:pPr marL="0" indent="0">
              <a:buNone/>
            </a:pPr>
            <a:endParaRPr lang="ka-GE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90600"/>
            <a:ext cx="5029199" cy="54101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9190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381000"/>
            <a:ext cx="7315200" cy="91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b="1" dirty="0"/>
              <a:t>მაგალითი 3. გადავიყვანოთ წილადი 0,6253 თვლის ათობითი სისტემიდან ორობითში: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47800"/>
            <a:ext cx="4057650" cy="4067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6570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28600"/>
            <a:ext cx="7696200" cy="2057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b="1" dirty="0"/>
              <a:t>ორობითი რიცხვის ათობითში გადაყვანაც ორი მეთოდითაა შესაძლებელი: პირველი მეთოდი მდგომარეობს ორის ხარისხების შეკრებაში ორობითი რიცხვის იმ თანრიგებისთვის, რომელთა შესაბამისი ბიტებიც 1-ის ტოლია. მაგალითად:</a:t>
            </a:r>
            <a:endParaRPr lang="en-US" b="1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43198"/>
            <a:ext cx="7239000" cy="24384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61405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459</TotalTime>
  <Words>519</Words>
  <Application>Microsoft Office PowerPoint</Application>
  <PresentationFormat>On-screen Show (4:3)</PresentationFormat>
  <Paragraphs>27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Century Schoolbook</vt:lpstr>
      <vt:lpstr>Sylfaen</vt:lpstr>
      <vt:lpstr>Wingdings</vt:lpstr>
      <vt:lpstr>Wingdings 2</vt:lpstr>
      <vt:lpstr>Oriel</vt:lpstr>
      <vt:lpstr>თემა 1.3.  ინფორმაციის წარმოდგენა კომპიუტერში. თვლის სისტემები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ლექცია I.  კომპიუტერების თაობები. კომპიუტერის განვითარების ძირითადი ეტაპები და კლასიფიკაცია</dc:title>
  <dc:creator>Alexander Egoyan</dc:creator>
  <cp:lastModifiedBy>Irina</cp:lastModifiedBy>
  <cp:revision>73</cp:revision>
  <dcterms:created xsi:type="dcterms:W3CDTF">2015-03-05T07:23:41Z</dcterms:created>
  <dcterms:modified xsi:type="dcterms:W3CDTF">2020-03-25T15:27:22Z</dcterms:modified>
</cp:coreProperties>
</file>